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439400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78" d="100"/>
          <a:sy n="78" d="100"/>
        </p:scale>
        <p:origin x="1075" y="139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82956" y="5498229"/>
            <a:ext cx="8873490" cy="1008102"/>
          </a:xfrm>
        </p:spPr>
        <p:txBody>
          <a:bodyPr/>
          <a:lstStyle>
            <a:lvl1pPr>
              <a:defRPr sz="1121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5912" y="6294662"/>
            <a:ext cx="7307581" cy="766030"/>
          </a:xfrm>
        </p:spPr>
        <p:txBody>
          <a:bodyPr>
            <a:normAutofit/>
          </a:bodyPr>
          <a:lstStyle>
            <a:lvl1pPr marL="0" indent="0" algn="ctr">
              <a:buNone/>
              <a:defRPr sz="784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28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6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4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2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407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688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969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251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7A8-46E1-492B-B94A-0FADBE6466E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61B-D552-424D-A087-221DE0C4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71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53426" y="302738"/>
            <a:ext cx="7164004" cy="1259947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53426" y="1763926"/>
            <a:ext cx="7164004" cy="498903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7A8-46E1-492B-B94A-0FADBE6466E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61B-D552-424D-A087-221DE0C4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78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1970" y="710652"/>
            <a:ext cx="9395461" cy="1259947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1970" y="2086496"/>
            <a:ext cx="9395461" cy="46664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7A8-46E1-492B-B94A-0FADBE6466E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61B-D552-424D-A087-221DE0C4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6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4641" y="4857793"/>
            <a:ext cx="8873490" cy="1501435"/>
          </a:xfrm>
        </p:spPr>
        <p:txBody>
          <a:bodyPr anchor="t"/>
          <a:lstStyle>
            <a:lvl1pPr algn="l">
              <a:defRPr sz="11210" b="1" cap="all"/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4641" y="3356503"/>
            <a:ext cx="8873490" cy="1653678"/>
          </a:xfrm>
        </p:spPr>
        <p:txBody>
          <a:bodyPr anchor="b"/>
          <a:lstStyle>
            <a:lvl1pPr marL="0" indent="0">
              <a:buNone/>
              <a:defRPr sz="5606" baseline="0">
                <a:solidFill>
                  <a:schemeClr val="tx1">
                    <a:tint val="75000"/>
                  </a:schemeClr>
                </a:solidFill>
              </a:defRPr>
            </a:lvl1pPr>
            <a:lvl2pPr marL="1281414" indent="0">
              <a:buNone/>
              <a:defRPr sz="5044">
                <a:solidFill>
                  <a:schemeClr val="tx1">
                    <a:tint val="75000"/>
                  </a:schemeClr>
                </a:solidFill>
              </a:defRPr>
            </a:lvl2pPr>
            <a:lvl3pPr marL="256283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3pPr>
            <a:lvl4pPr marL="3844243" indent="0">
              <a:buNone/>
              <a:defRPr sz="3923">
                <a:solidFill>
                  <a:schemeClr val="tx1">
                    <a:tint val="75000"/>
                  </a:schemeClr>
                </a:solidFill>
              </a:defRPr>
            </a:lvl4pPr>
            <a:lvl5pPr marL="5125658" indent="0">
              <a:buNone/>
              <a:defRPr sz="3923">
                <a:solidFill>
                  <a:schemeClr val="tx1">
                    <a:tint val="75000"/>
                  </a:schemeClr>
                </a:solidFill>
              </a:defRPr>
            </a:lvl5pPr>
            <a:lvl6pPr marL="6407074" indent="0">
              <a:buNone/>
              <a:defRPr sz="3923">
                <a:solidFill>
                  <a:schemeClr val="tx1">
                    <a:tint val="75000"/>
                  </a:schemeClr>
                </a:solidFill>
              </a:defRPr>
            </a:lvl6pPr>
            <a:lvl7pPr marL="7688488" indent="0">
              <a:buNone/>
              <a:defRPr sz="3923">
                <a:solidFill>
                  <a:schemeClr val="tx1">
                    <a:tint val="75000"/>
                  </a:schemeClr>
                </a:solidFill>
              </a:defRPr>
            </a:lvl7pPr>
            <a:lvl8pPr marL="8969901" indent="0">
              <a:buNone/>
              <a:defRPr sz="3923">
                <a:solidFill>
                  <a:schemeClr val="tx1">
                    <a:tint val="75000"/>
                  </a:schemeClr>
                </a:solidFill>
              </a:defRPr>
            </a:lvl8pPr>
            <a:lvl9pPr marL="10251316" indent="0">
              <a:buNone/>
              <a:defRPr sz="39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Header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47A8-46E1-492B-B94A-0FADBE6466E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A61B-D552-424D-A087-221DE0C4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9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970" y="302738"/>
            <a:ext cx="9395461" cy="125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970" y="1763926"/>
            <a:ext cx="9395461" cy="4989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970" y="7006701"/>
            <a:ext cx="2435860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47A8-46E1-492B-B94A-0FADBE6466E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6797" y="7006701"/>
            <a:ext cx="3305810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1570" y="7006701"/>
            <a:ext cx="2435860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8A61B-D552-424D-A087-221DE0C4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</p:sldLayoutIdLst>
  <p:timing>
    <p:tnLst>
      <p:par>
        <p:cTn id="1" dur="indefinite" restart="never" nodeType="tmRoot"/>
      </p:par>
    </p:tnLst>
  </p:timing>
  <p:txStyles>
    <p:titleStyle>
      <a:lvl1pPr algn="ctr" defTabSz="2562830" rtl="0" eaLnBrk="1" latinLnBrk="0" hangingPunct="1">
        <a:spcBef>
          <a:spcPct val="0"/>
        </a:spcBef>
        <a:buNone/>
        <a:defRPr sz="12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1061" indent="-961061" algn="l" defTabSz="2562830" rtl="0" eaLnBrk="1" latinLnBrk="0" hangingPunct="1">
        <a:spcBef>
          <a:spcPct val="20000"/>
        </a:spcBef>
        <a:buFont typeface="Arial" panose="020B0604020202020204" pitchFamily="34" charset="0"/>
        <a:buChar char="•"/>
        <a:defRPr sz="8970" kern="1200">
          <a:solidFill>
            <a:schemeClr val="tx1"/>
          </a:solidFill>
          <a:latin typeface="+mn-lt"/>
          <a:ea typeface="+mn-ea"/>
          <a:cs typeface="+mn-cs"/>
        </a:defRPr>
      </a:lvl1pPr>
      <a:lvl2pPr marL="2082299" indent="-800885" algn="l" defTabSz="2562830" rtl="0" eaLnBrk="1" latinLnBrk="0" hangingPunct="1">
        <a:spcBef>
          <a:spcPct val="20000"/>
        </a:spcBef>
        <a:buFont typeface="Arial" panose="020B0604020202020204" pitchFamily="34" charset="0"/>
        <a:buChar char="–"/>
        <a:defRPr sz="7848" kern="1200">
          <a:solidFill>
            <a:schemeClr val="tx1"/>
          </a:solidFill>
          <a:latin typeface="+mn-lt"/>
          <a:ea typeface="+mn-ea"/>
          <a:cs typeface="+mn-cs"/>
        </a:defRPr>
      </a:lvl2pPr>
      <a:lvl3pPr marL="3203535" indent="-640707" algn="l" defTabSz="25628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726" kern="1200">
          <a:solidFill>
            <a:schemeClr val="tx1"/>
          </a:solidFill>
          <a:latin typeface="+mn-lt"/>
          <a:ea typeface="+mn-ea"/>
          <a:cs typeface="+mn-cs"/>
        </a:defRPr>
      </a:lvl3pPr>
      <a:lvl4pPr marL="4484951" indent="-640707" algn="l" defTabSz="2562830" rtl="0" eaLnBrk="1" latinLnBrk="0" hangingPunct="1">
        <a:spcBef>
          <a:spcPct val="20000"/>
        </a:spcBef>
        <a:buFont typeface="Arial" panose="020B0604020202020204" pitchFamily="34" charset="0"/>
        <a:buChar char="–"/>
        <a:defRPr sz="5606" kern="1200">
          <a:solidFill>
            <a:schemeClr val="tx1"/>
          </a:solidFill>
          <a:latin typeface="+mn-lt"/>
          <a:ea typeface="+mn-ea"/>
          <a:cs typeface="+mn-cs"/>
        </a:defRPr>
      </a:lvl4pPr>
      <a:lvl5pPr marL="5766365" indent="-640707" algn="l" defTabSz="2562830" rtl="0" eaLnBrk="1" latinLnBrk="0" hangingPunct="1">
        <a:spcBef>
          <a:spcPct val="20000"/>
        </a:spcBef>
        <a:buFont typeface="Arial" panose="020B0604020202020204" pitchFamily="34" charset="0"/>
        <a:buChar char="»"/>
        <a:defRPr sz="5606" kern="1200">
          <a:solidFill>
            <a:schemeClr val="tx1"/>
          </a:solidFill>
          <a:latin typeface="+mn-lt"/>
          <a:ea typeface="+mn-ea"/>
          <a:cs typeface="+mn-cs"/>
        </a:defRPr>
      </a:lvl5pPr>
      <a:lvl6pPr marL="7047781" indent="-640707" algn="l" defTabSz="25628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6" kern="1200">
          <a:solidFill>
            <a:schemeClr val="tx1"/>
          </a:solidFill>
          <a:latin typeface="+mn-lt"/>
          <a:ea typeface="+mn-ea"/>
          <a:cs typeface="+mn-cs"/>
        </a:defRPr>
      </a:lvl6pPr>
      <a:lvl7pPr marL="8329192" indent="-640707" algn="l" defTabSz="25628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6" kern="1200">
          <a:solidFill>
            <a:schemeClr val="tx1"/>
          </a:solidFill>
          <a:latin typeface="+mn-lt"/>
          <a:ea typeface="+mn-ea"/>
          <a:cs typeface="+mn-cs"/>
        </a:defRPr>
      </a:lvl7pPr>
      <a:lvl8pPr marL="9610608" indent="-640707" algn="l" defTabSz="25628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6" kern="1200">
          <a:solidFill>
            <a:schemeClr val="tx1"/>
          </a:solidFill>
          <a:latin typeface="+mn-lt"/>
          <a:ea typeface="+mn-ea"/>
          <a:cs typeface="+mn-cs"/>
        </a:defRPr>
      </a:lvl8pPr>
      <a:lvl9pPr marL="10892023" indent="-640707" algn="l" defTabSz="25628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1pPr>
      <a:lvl2pPr marL="1281414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2pPr>
      <a:lvl3pPr marL="2562830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3pPr>
      <a:lvl4pPr marL="3844243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4pPr>
      <a:lvl5pPr marL="5125658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5pPr>
      <a:lvl6pPr marL="6407074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6pPr>
      <a:lvl7pPr marL="7688488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7pPr>
      <a:lvl8pPr marL="8969901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8pPr>
      <a:lvl9pPr marL="10251316" algn="l" defTabSz="2562830" rtl="0" eaLnBrk="1" latinLnBrk="0" hangingPunct="1">
        <a:defRPr sz="50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80900" y="1020632"/>
            <a:ext cx="10439400" cy="5940088"/>
          </a:xfrm>
          <a:prstGeom prst="rect">
            <a:avLst/>
          </a:prstGeom>
        </p:spPr>
        <p:txBody>
          <a:bodyPr wrap="square" lIns="403602">
            <a:spAutoFit/>
          </a:bodyPr>
          <a:lstStyle/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加強宣導下列交通安全注意事項：</a:t>
            </a:r>
          </a:p>
          <a:p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、請切實遵守交通安全教育</a:t>
            </a:r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4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項守則：</a:t>
            </a:r>
          </a:p>
          <a:p>
            <a:r>
              <a:rPr lang="zh-TW" altLang="en-US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</a:t>
            </a:r>
            <a:r>
              <a:rPr lang="en-US" altLang="zh-TW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(</a:t>
            </a:r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1)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你看得見我，我看得見你。</a:t>
            </a:r>
          </a:p>
          <a:p>
            <a:r>
              <a:rPr lang="zh-TW" altLang="en-US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</a:t>
            </a:r>
            <a:r>
              <a:rPr lang="en-US" altLang="zh-TW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(</a:t>
            </a:r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2)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安全空間，不做沒有把握的動作，只要猶豫就不要去做。</a:t>
            </a:r>
          </a:p>
          <a:p>
            <a:r>
              <a:rPr lang="zh-TW" altLang="en-US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</a:t>
            </a:r>
            <a:r>
              <a:rPr lang="en-US" altLang="zh-TW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(</a:t>
            </a:r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3)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利他的用路觀，不影響別人的安全。</a:t>
            </a:r>
          </a:p>
          <a:p>
            <a:r>
              <a:rPr lang="zh-TW" altLang="en-US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</a:t>
            </a:r>
            <a:r>
              <a:rPr lang="en-US" altLang="zh-TW" sz="20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(</a:t>
            </a:r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4)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防衛兼備，防止事故發生，不要讓自己成為事故的受害者。</a:t>
            </a:r>
          </a:p>
          <a:p>
            <a:endParaRPr lang="zh-TW" altLang="en-US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2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、自行車道路安全：</a:t>
            </a:r>
            <a:endParaRPr lang="en-US" altLang="zh-TW" sz="20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 請配戴自行車安全帽，行進間勿以手持方式使用行動電話，保持自行車安全設備良好與完整，</a:t>
            </a:r>
            <a:endParaRPr lang="en-US" altLang="zh-TW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 不可附載坐人、人車共道，請禮讓行人優先通行、行人穿越道上不能騎自行車，請下車牽車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，</a:t>
            </a:r>
            <a:endParaRPr lang="en-US" altLang="zh-TW" dirty="0" smtClean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依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規定兩段式左</a:t>
            </a:r>
            <a:r>
              <a:rPr lang="en-US" altLang="zh-TW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(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右</a:t>
            </a:r>
            <a:r>
              <a:rPr lang="en-US" altLang="zh-TW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)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轉、行駛時，不得爭先、爭道、並行競駛或以其他危險方式駕駛，遵守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行車</a:t>
            </a:r>
            <a:endParaRPr lang="en-US" altLang="zh-TW" dirty="0" smtClean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秩序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規範。</a:t>
            </a:r>
          </a:p>
          <a:p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3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、機車安全：</a:t>
            </a:r>
            <a:endParaRPr lang="en-US" altLang="zh-TW" sz="20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 請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正確配戴安全帽、全天開頭燈、勿無照騎車、行車時勿當低頭族、勿以手持方式使用行動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電</a:t>
            </a:r>
            <a:endParaRPr lang="en-US" altLang="zh-TW" dirty="0" smtClean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話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、勿任意變換車道、路口禮讓行人、禁止飆車，並勿將機車借給無適當駕照的人，大型車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轉</a:t>
            </a:r>
            <a:endParaRPr lang="en-US" altLang="zh-TW" dirty="0" smtClean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彎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半徑大並有視覺死角，避免過於靠近行駛於大型車前或併行，以維護生命安全。</a:t>
            </a:r>
          </a:p>
          <a:p>
            <a:r>
              <a:rPr lang="en-US" altLang="zh-TW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4</a:t>
            </a:r>
            <a:r>
              <a:rPr lang="zh-TW" altLang="en-US" sz="20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、行人道路安全：</a:t>
            </a:r>
            <a:endParaRPr lang="en-US" altLang="zh-TW" sz="20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穿越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道路時請遵守交通號誌指示或警察之指揮，不任意穿越車道、闖紅燈，不任意跨越護欄及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安</a:t>
            </a:r>
            <a:endParaRPr lang="en-US" altLang="zh-TW" dirty="0" smtClean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全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島，不侵犯車輛通行的路權，穿著亮色及有反光的衣服、在安全路口通過道路、預留充足的</a:t>
            </a:r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時</a:t>
            </a:r>
            <a:endParaRPr lang="en-US" altLang="zh-TW" dirty="0" smtClean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  <a:p>
            <a:r>
              <a:rPr lang="zh-TW" altLang="en-US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間</a:t>
            </a:r>
            <a:r>
              <a:rPr lang="zh-TW" altLang="en-US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，勿與沒耐性的駕駛人搶道。</a:t>
            </a:r>
          </a:p>
        </p:txBody>
      </p:sp>
      <p:sp>
        <p:nvSpPr>
          <p:cNvPr id="7" name="矩形 6"/>
          <p:cNvSpPr/>
          <p:nvPr/>
        </p:nvSpPr>
        <p:spPr>
          <a:xfrm>
            <a:off x="2843436" y="0"/>
            <a:ext cx="4070345" cy="8685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044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交通安全宣導</a:t>
            </a:r>
            <a:endParaRPr lang="zh-TW" altLang="en-US" sz="5044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39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214</Template>
  <TotalTime>35</TotalTime>
  <Words>355</Words>
  <Application>Microsoft Office PowerPoint</Application>
  <PresentationFormat>自訂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華康宗楷體 Std W7</vt:lpstr>
      <vt:lpstr>新細明體</vt:lpstr>
      <vt:lpstr>Arial</vt:lpstr>
      <vt:lpstr>Calibri</vt:lpstr>
      <vt:lpstr>214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admin</dc:creator>
  <cp:lastModifiedBy>admin</cp:lastModifiedBy>
  <cp:revision>5</cp:revision>
  <dcterms:created xsi:type="dcterms:W3CDTF">2020-12-28T01:46:16Z</dcterms:created>
  <dcterms:modified xsi:type="dcterms:W3CDTF">2020-12-28T02:22:01Z</dcterms:modified>
</cp:coreProperties>
</file>