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2" r:id="rId3"/>
    <p:sldId id="281" r:id="rId4"/>
    <p:sldId id="257" r:id="rId5"/>
    <p:sldId id="284" r:id="rId6"/>
    <p:sldId id="259" r:id="rId7"/>
    <p:sldId id="258" r:id="rId8"/>
    <p:sldId id="285" r:id="rId9"/>
    <p:sldId id="260" r:id="rId10"/>
    <p:sldId id="261" r:id="rId11"/>
    <p:sldId id="270" r:id="rId12"/>
    <p:sldId id="262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EF78A-8123-4933-98C9-5D6AFF4B48DD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25688-D276-41D0-8D63-053598E7AD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4322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732F4-FB26-4DBC-AD37-9717619092A7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98573-57B9-49EC-863C-B64CB4A2A8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701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8573-57B9-49EC-863C-B64CB4A2A81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926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2016/10/3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Pictures\上課補充\ncc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-8709" y="-8708"/>
            <a:ext cx="9144000" cy="8879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</a:t>
            </a:r>
            <a:r>
              <a:rPr lang="zh-TW" altLang="en-US" sz="4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大學</a:t>
            </a:r>
            <a:r>
              <a:rPr lang="zh-TW" altLang="en-US" sz="4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交通安全</a:t>
            </a:r>
            <a:r>
              <a:rPr lang="zh-TW" altLang="en-US" sz="4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宣導資料</a:t>
            </a:r>
            <a:endParaRPr lang="zh-TW" altLang="en-US" sz="4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Picture 3" descr="C:\Users\user\Pictures\交通安全講座\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879246"/>
            <a:ext cx="5355379" cy="312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maxresdefaul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5064"/>
            <a:ext cx="5364088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04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政大業務\交通安全\交通宣導\送各單位參考教案\校外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803"/>
            <a:ext cx="9144000" cy="623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國立政治大學校校外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前門交通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危安點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4195" y="4871047"/>
            <a:ext cx="7528523" cy="198883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校外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前門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易肇事地點：★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校門口橫向斑馬線。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校門兩側縱向斑馬線。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吉野家門口轉角處。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秀明、萬壽路口。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公車政大站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6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Ubike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站前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麥側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研究大樓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學思樓間小門。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五角星形 10"/>
          <p:cNvSpPr/>
          <p:nvPr/>
        </p:nvSpPr>
        <p:spPr>
          <a:xfrm>
            <a:off x="4391980" y="3933057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五角星形 11"/>
          <p:cNvSpPr/>
          <p:nvPr/>
        </p:nvSpPr>
        <p:spPr>
          <a:xfrm>
            <a:off x="5508104" y="4509120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五角星形 12"/>
          <p:cNvSpPr/>
          <p:nvPr/>
        </p:nvSpPr>
        <p:spPr>
          <a:xfrm>
            <a:off x="5148064" y="4221089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五角星形 13"/>
          <p:cNvSpPr/>
          <p:nvPr/>
        </p:nvSpPr>
        <p:spPr>
          <a:xfrm>
            <a:off x="5728345" y="2708921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五角星形 14"/>
          <p:cNvSpPr/>
          <p:nvPr/>
        </p:nvSpPr>
        <p:spPr>
          <a:xfrm>
            <a:off x="2627784" y="3836851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五角星形 15"/>
          <p:cNvSpPr/>
          <p:nvPr/>
        </p:nvSpPr>
        <p:spPr>
          <a:xfrm>
            <a:off x="6887269" y="4299174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五角星形 16"/>
          <p:cNvSpPr/>
          <p:nvPr/>
        </p:nvSpPr>
        <p:spPr>
          <a:xfrm>
            <a:off x="5220072" y="3380805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五角星形 17"/>
          <p:cNvSpPr/>
          <p:nvPr/>
        </p:nvSpPr>
        <p:spPr>
          <a:xfrm>
            <a:off x="5908365" y="4220319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6546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政大業務\交通安全\交通宣導\送各單位參考教案\校外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332"/>
            <a:ext cx="9144000" cy="621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國立政治大學校校外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前門交通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危安點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五角星形 5"/>
          <p:cNvSpPr/>
          <p:nvPr/>
        </p:nvSpPr>
        <p:spPr>
          <a:xfrm>
            <a:off x="7596336" y="5949281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五角星形 6"/>
          <p:cNvSpPr/>
          <p:nvPr/>
        </p:nvSpPr>
        <p:spPr>
          <a:xfrm>
            <a:off x="2627784" y="4005065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259633" y="2996952"/>
            <a:ext cx="557436" cy="360040"/>
            <a:chOff x="1259632" y="2996952"/>
            <a:chExt cx="557436" cy="360040"/>
          </a:xfrm>
        </p:grpSpPr>
        <p:sp>
          <p:nvSpPr>
            <p:cNvPr id="8" name="五角星形 7"/>
            <p:cNvSpPr/>
            <p:nvPr/>
          </p:nvSpPr>
          <p:spPr>
            <a:xfrm>
              <a:off x="1259632" y="2996952"/>
              <a:ext cx="432048" cy="360040"/>
            </a:xfrm>
            <a:prstGeom prst="star5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 spc="-1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313012" y="3067047"/>
              <a:ext cx="5040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dirty="0" smtClean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10</a:t>
              </a:r>
              <a:endParaRPr lang="zh-TW" altLang="en-US" sz="1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067944" y="646332"/>
            <a:ext cx="5076056" cy="170254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校外</a:t>
            </a:r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前門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易肇事地點：★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水池停車場。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道南橋全段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行人則為橋西側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指南路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木新路路口。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0457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政大業務\交通安全\服務學習\104-1服務學習\WP_20151110_12_32_34_Pr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4774"/>
            <a:ext cx="3707904" cy="49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政大業務\交通安全\交通宣導\送各單位參考教案\照片\IMG_735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9881" y="584776"/>
            <a:ext cx="5454120" cy="349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國立政治大學校外前門交通危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1(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校門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4005064"/>
            <a:ext cx="9144000" cy="285293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校門口為車輛進出頻繁區域，人員常無視交通號誌，任意穿越馬路，致使進出車輛經常緊急煞車，容易發生危險。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：請依交通號誌通行，人車相互尊重。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：通過門口時應緩速或停下，確認無人後再行駛。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1341165" y="2032274"/>
            <a:ext cx="288032" cy="270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7452320" y="1340768"/>
            <a:ext cx="288032" cy="270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893022" y="1758242"/>
            <a:ext cx="45719" cy="76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7171529" y="1825774"/>
            <a:ext cx="45719" cy="76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3824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政大業務\交通安全\交通宣導\送各單位參考教案\照片\IMG_73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592114"/>
            <a:ext cx="4578052" cy="34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國立政治大學校外前門交通危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2(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校門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4077072"/>
            <a:ext cx="9144000" cy="27809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學校大門前指南路二段全段路寬約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公尺，人員常無視交通號誌，任意穿越馬路，致使車輛緊急煞車，易發生危險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：請依交通號誌通行，人車相互尊重。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車輛：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通過路口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時應緩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速慢行，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確認無人後再行駛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6516216" y="1159223"/>
            <a:ext cx="288032" cy="270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 descr="D:\政大業務\交通安全\交通宣導\送各單位參考教案\照片\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4775"/>
            <a:ext cx="4572000" cy="349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橢圓 8"/>
          <p:cNvSpPr/>
          <p:nvPr/>
        </p:nvSpPr>
        <p:spPr>
          <a:xfrm>
            <a:off x="3188991" y="975422"/>
            <a:ext cx="288032" cy="270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橢圓 1"/>
          <p:cNvSpPr/>
          <p:nvPr/>
        </p:nvSpPr>
        <p:spPr>
          <a:xfrm>
            <a:off x="2430811" y="1322836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7893893" y="1589536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7815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政大業務\交通安全\交通宣導\送各單位參考教案\照片\IMG_74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4774"/>
            <a:ext cx="4572000" cy="349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國立政治大學校外前門交通危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3(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吉野家門口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077072"/>
            <a:ext cx="9144000" cy="27809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萬壽路往道南橋車輛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無法通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視轉角人員，在右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彎時忽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遇人員走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車道邊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或視覺死角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閃避不及造成車禍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：儘量靠人行道內側觀察，確認無車後再快速通行。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車輛：右轉時應放慢速度並注意行人狀況，避免意外。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3635896" y="1871114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3995936" y="1871114"/>
            <a:ext cx="72008" cy="1082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6" name="Picture 4" descr="D:\政大業務\交通安全\交通宣導\送各單位參考教案\照片\IMG_745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84776"/>
            <a:ext cx="4572000" cy="349229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9" name="文字方塊 8"/>
          <p:cNvSpPr txBox="1"/>
          <p:nvPr/>
        </p:nvSpPr>
        <p:spPr>
          <a:xfrm>
            <a:off x="6353150" y="1556792"/>
            <a:ext cx="400110" cy="864096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右轉車輛</a:t>
            </a:r>
            <a:endParaRPr lang="zh-TW" altLang="en-US" sz="14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形箭號 7"/>
          <p:cNvSpPr/>
          <p:nvPr/>
        </p:nvSpPr>
        <p:spPr>
          <a:xfrm rot="6326314">
            <a:off x="5995856" y="1531847"/>
            <a:ext cx="1152128" cy="992649"/>
          </a:xfrm>
          <a:prstGeom prst="circular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5292080" y="1590701"/>
            <a:ext cx="72008" cy="1082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7289255" y="1350294"/>
            <a:ext cx="72008" cy="1082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7586811" y="1378869"/>
            <a:ext cx="72008" cy="1082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8071817" y="1412777"/>
            <a:ext cx="72008" cy="1082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6141319" y="1437159"/>
            <a:ext cx="72008" cy="1082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爆炸 1 17"/>
          <p:cNvSpPr/>
          <p:nvPr/>
        </p:nvSpPr>
        <p:spPr>
          <a:xfrm>
            <a:off x="5327551" y="2204865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9321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"/>
            <a:ext cx="9144000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國立政治大學校外前門交通危</a:t>
            </a:r>
            <a:r>
              <a:rPr lang="zh-TW" altLang="en-US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</a:t>
            </a:r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4(</a:t>
            </a:r>
            <a:r>
              <a:rPr lang="zh-TW" altLang="en-US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秀</a:t>
            </a:r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明、萬壽路口</a:t>
            </a:r>
            <a:r>
              <a:rPr lang="en-US" altLang="zh-TW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8" name="Picture 2" descr="D:\政大業務\交通安全\交通宣導\送各單位參考教案\照片\IMG_7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9280"/>
            <a:ext cx="4572000" cy="349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4077072"/>
            <a:ext cx="9144000" cy="27809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萬壽路往學校大門車輛常因通行車輛過多，為搶過彎常不慎撞擊過馬路人員。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：通行時確認無車後快速通行，隨時注意來車狀況。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車輛：轉彎時應放慢速度並注意行人狀況，避免意外。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爆炸 1 18"/>
          <p:cNvSpPr/>
          <p:nvPr/>
        </p:nvSpPr>
        <p:spPr>
          <a:xfrm>
            <a:off x="2699792" y="2328177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爆炸 1 19"/>
          <p:cNvSpPr/>
          <p:nvPr/>
        </p:nvSpPr>
        <p:spPr>
          <a:xfrm>
            <a:off x="1061865" y="2420889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9" name="Picture 3" descr="D:\政大業務\交通安全\交通宣導\送各單位參考教案\照片\IMG_7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4776"/>
            <a:ext cx="4572000" cy="349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爆炸 1 22"/>
          <p:cNvSpPr/>
          <p:nvPr/>
        </p:nvSpPr>
        <p:spPr>
          <a:xfrm>
            <a:off x="5076056" y="1801275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 rot="457448">
            <a:off x="6605643" y="1124536"/>
            <a:ext cx="160243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萬壽路轉彎車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圓形箭號 24"/>
          <p:cNvSpPr/>
          <p:nvPr/>
        </p:nvSpPr>
        <p:spPr>
          <a:xfrm rot="12217300" flipV="1">
            <a:off x="5999077" y="1426998"/>
            <a:ext cx="3256839" cy="2667169"/>
          </a:xfrm>
          <a:prstGeom prst="circular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7" name="弧形箭號 (左彎) 26"/>
          <p:cNvSpPr/>
          <p:nvPr/>
        </p:nvSpPr>
        <p:spPr>
          <a:xfrm rot="20051491">
            <a:off x="5759168" y="1378105"/>
            <a:ext cx="699035" cy="642398"/>
          </a:xfrm>
          <a:prstGeom prst="curved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17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"/>
            <a:ext cx="9144000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國立政治大學校外前門交通危</a:t>
            </a:r>
            <a:r>
              <a:rPr lang="zh-TW" altLang="en-US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</a:t>
            </a:r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5(</a:t>
            </a:r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公車政大站</a:t>
            </a:r>
            <a:r>
              <a:rPr lang="en-US" altLang="zh-TW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4077072"/>
            <a:ext cx="9144000" cy="27809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萬壽路政大往萬興讀書館方向，常見為搶上公車人員與通行車輛搶道，易與萬壽路下山車輛發生車禍意外。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：過馬路前應注意兩側來車，或自右側斑馬線通行。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車輛：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通過路口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時應緩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速慢行，避免行人衝出反應不及。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 descr="D:\政大業務\交通安全\交通宣導\送各單位參考教案\照片\傑森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3998"/>
            <a:ext cx="4572000" cy="35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政大業務\交通安全\交通宣導\送各單位參考教案\照片\傑森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53998"/>
            <a:ext cx="4572000" cy="35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爆炸 1 17"/>
          <p:cNvSpPr/>
          <p:nvPr/>
        </p:nvSpPr>
        <p:spPr>
          <a:xfrm>
            <a:off x="1187624" y="2079328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向右箭號 14"/>
          <p:cNvSpPr/>
          <p:nvPr/>
        </p:nvSpPr>
        <p:spPr>
          <a:xfrm rot="2075999">
            <a:off x="346599" y="2017871"/>
            <a:ext cx="129614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通行車輛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爆炸 1 19"/>
          <p:cNvSpPr/>
          <p:nvPr/>
        </p:nvSpPr>
        <p:spPr>
          <a:xfrm>
            <a:off x="5940152" y="2149329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向右箭號 11"/>
          <p:cNvSpPr/>
          <p:nvPr/>
        </p:nvSpPr>
        <p:spPr>
          <a:xfrm rot="20527075">
            <a:off x="723212" y="2623009"/>
            <a:ext cx="1868008" cy="53204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搶搭公車人員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向上箭號 15"/>
          <p:cNvSpPr/>
          <p:nvPr/>
        </p:nvSpPr>
        <p:spPr>
          <a:xfrm rot="20830419">
            <a:off x="6526623" y="2635743"/>
            <a:ext cx="792088" cy="1389896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通行車輛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向左箭號 12"/>
          <p:cNvSpPr/>
          <p:nvPr/>
        </p:nvSpPr>
        <p:spPr>
          <a:xfrm>
            <a:off x="5292080" y="1916832"/>
            <a:ext cx="1728192" cy="648072"/>
          </a:xfrm>
          <a:prstGeom prst="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搶搭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公車人員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8798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校外前門交通危安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6(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麥側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077072"/>
            <a:ext cx="9144000" cy="27809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兩側商家密布，道路僅寬約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公尺，且為公車停靠站牌，常見人員任意穿行，致使通行車輛閃避不及發生車禍。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行人：過馬路前應注意兩側來車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，並由斑馬線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通行。</a:t>
            </a: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通過路口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時應緩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速慢行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並注意行人狀況，避免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意外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8" name="Picture 4" descr="D:\政大業務\交通安全\交通宣導\送各單位參考教案\照片\IMG_737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86636"/>
            <a:ext cx="4571999" cy="349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政大業務\交通安全\交通宣導\送各單位參考教案\照片\IMG_73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84776"/>
            <a:ext cx="4572000" cy="349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爆炸 1 14"/>
          <p:cNvSpPr/>
          <p:nvPr/>
        </p:nvSpPr>
        <p:spPr>
          <a:xfrm>
            <a:off x="6300192" y="2440867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左-右雙向箭號 5"/>
          <p:cNvSpPr/>
          <p:nvPr/>
        </p:nvSpPr>
        <p:spPr>
          <a:xfrm rot="1288796">
            <a:off x="6287960" y="2197531"/>
            <a:ext cx="2075131" cy="720080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任意穿行人員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向右箭號 6"/>
          <p:cNvSpPr/>
          <p:nvPr/>
        </p:nvSpPr>
        <p:spPr>
          <a:xfrm rot="19252494">
            <a:off x="5508104" y="3068961"/>
            <a:ext cx="144016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通行車輛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爆炸 1 16"/>
          <p:cNvSpPr/>
          <p:nvPr/>
        </p:nvSpPr>
        <p:spPr>
          <a:xfrm>
            <a:off x="1355084" y="2414638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左-右雙向箭號 12"/>
          <p:cNvSpPr/>
          <p:nvPr/>
        </p:nvSpPr>
        <p:spPr>
          <a:xfrm rot="1288796">
            <a:off x="1391416" y="2127742"/>
            <a:ext cx="2075131" cy="720080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任意穿行人員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向右箭號 15"/>
          <p:cNvSpPr/>
          <p:nvPr/>
        </p:nvSpPr>
        <p:spPr>
          <a:xfrm rot="19252494">
            <a:off x="461264" y="3068961"/>
            <a:ext cx="144016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通行車輛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1291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"/>
            <a:ext cx="9144000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</a:t>
            </a:r>
            <a:r>
              <a:rPr lang="zh-TW" altLang="en-US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校外前門交通危安</a:t>
            </a:r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7(</a:t>
            </a:r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研究大樓旁側門</a:t>
            </a:r>
            <a:r>
              <a:rPr lang="en-US" altLang="zh-TW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077072"/>
            <a:ext cx="9144000" cy="27809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研究大樓旁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側門對面為郵局及商家，用餐時間人員常無視交通號誌任意穿越馬路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，致使通行車輛閃避不及發生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車禍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：請經兩側斑馬線通行道路，人車相互尊重。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車輛：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通過路口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時應緩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速慢行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並注意行人狀況，避免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意外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0" name="Picture 2" descr="D:\政大業務\交通安全\交通宣導\送各單位參考教案\照片\IMG_736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2" y="553998"/>
            <a:ext cx="4570759" cy="35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政大業務\交通安全\交通宣導\送各單位參考教案\照片\IMG_736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53999"/>
            <a:ext cx="4572000" cy="352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圖說文字 5"/>
          <p:cNvSpPr/>
          <p:nvPr/>
        </p:nvSpPr>
        <p:spPr>
          <a:xfrm>
            <a:off x="2483769" y="980728"/>
            <a:ext cx="900100" cy="720080"/>
          </a:xfrm>
          <a:prstGeom prst="wedgeRectCallout">
            <a:avLst>
              <a:gd name="adj1" fmla="val -77946"/>
              <a:gd name="adj2" fmla="val 958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未完工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爆炸 1 8"/>
          <p:cNvSpPr/>
          <p:nvPr/>
        </p:nvSpPr>
        <p:spPr>
          <a:xfrm>
            <a:off x="5633864" y="2728734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爆炸 1 9"/>
          <p:cNvSpPr/>
          <p:nvPr/>
        </p:nvSpPr>
        <p:spPr>
          <a:xfrm>
            <a:off x="7020272" y="1962945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4604817" y="2924715"/>
            <a:ext cx="129614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通行車輛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向左箭號 6"/>
          <p:cNvSpPr/>
          <p:nvPr/>
        </p:nvSpPr>
        <p:spPr>
          <a:xfrm>
            <a:off x="7884368" y="2276873"/>
            <a:ext cx="1259632" cy="5177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通行車輛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1038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"/>
            <a:ext cx="9144000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</a:t>
            </a:r>
            <a:r>
              <a:rPr lang="zh-TW" altLang="en-US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校外前門交通危安</a:t>
            </a:r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8(</a:t>
            </a:r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水池停車場出口</a:t>
            </a:r>
            <a:r>
              <a:rPr lang="en-US" altLang="zh-TW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218" name="Picture 2" descr="D:\政大業務\交通安全\交通宣導\送各單位參考教案\照片\IMG_738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573048"/>
            <a:ext cx="4572001" cy="350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政大業務\交通安全\交通宣導\送各單位參考教案\照片\IMG_738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73048"/>
            <a:ext cx="4572000" cy="350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上彎箭號 9"/>
          <p:cNvSpPr/>
          <p:nvPr/>
        </p:nvSpPr>
        <p:spPr>
          <a:xfrm rot="16679493">
            <a:off x="826751" y="1830384"/>
            <a:ext cx="1895127" cy="1209687"/>
          </a:xfrm>
          <a:prstGeom prst="bent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向右箭號 10"/>
          <p:cNvSpPr/>
          <p:nvPr/>
        </p:nvSpPr>
        <p:spPr>
          <a:xfrm rot="331469">
            <a:off x="2426309" y="1821504"/>
            <a:ext cx="1080120" cy="552244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 rot="496865">
            <a:off x="1476145" y="1579392"/>
            <a:ext cx="71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左彎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 rot="274981">
            <a:off x="2488247" y="1906035"/>
            <a:ext cx="71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</a:rPr>
              <a:t>右</a:t>
            </a:r>
            <a:r>
              <a:rPr lang="zh-TW" altLang="en-US" dirty="0" smtClean="0">
                <a:solidFill>
                  <a:srgbClr val="0070C0"/>
                </a:solidFill>
              </a:rPr>
              <a:t>彎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6" name="爆炸 1 15"/>
          <p:cNvSpPr/>
          <p:nvPr/>
        </p:nvSpPr>
        <p:spPr>
          <a:xfrm>
            <a:off x="1488307" y="1764058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爆炸 1 16"/>
          <p:cNvSpPr/>
          <p:nvPr/>
        </p:nvSpPr>
        <p:spPr>
          <a:xfrm>
            <a:off x="5605236" y="3041845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爆炸 1 17"/>
          <p:cNvSpPr/>
          <p:nvPr/>
        </p:nvSpPr>
        <p:spPr>
          <a:xfrm>
            <a:off x="7092280" y="2435227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弧形箭號 (上彎) 12"/>
          <p:cNvSpPr/>
          <p:nvPr/>
        </p:nvSpPr>
        <p:spPr>
          <a:xfrm rot="5600989">
            <a:off x="4688119" y="2302163"/>
            <a:ext cx="1584955" cy="86195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133598" y="2179890"/>
            <a:ext cx="461665" cy="1087003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通行車輛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向左箭號 13"/>
          <p:cNvSpPr/>
          <p:nvPr/>
        </p:nvSpPr>
        <p:spPr>
          <a:xfrm rot="1048606">
            <a:off x="7875447" y="2863301"/>
            <a:ext cx="1253856" cy="5337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通行車輛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上彎箭號 21"/>
          <p:cNvSpPr/>
          <p:nvPr/>
        </p:nvSpPr>
        <p:spPr>
          <a:xfrm rot="18382647">
            <a:off x="5582009" y="2607500"/>
            <a:ext cx="1895127" cy="1209687"/>
          </a:xfrm>
          <a:prstGeom prst="bent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0" y="4077072"/>
            <a:ext cx="9144000" cy="27809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本校學生騎機車離校時，為趕時間常於離開閘門後隨即轉彎騎出，未能注意兩側來車。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學生：騎出時應注意兩側來車，避免車速過快反應不及。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車輛：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通過該路段時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應緩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速並注意來車狀況，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避免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意外。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向右箭號 19"/>
          <p:cNvSpPr/>
          <p:nvPr/>
        </p:nvSpPr>
        <p:spPr>
          <a:xfrm rot="2102200">
            <a:off x="7014573" y="3414397"/>
            <a:ext cx="792088" cy="547386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 rot="2360025">
            <a:off x="6570817" y="2538724"/>
            <a:ext cx="71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左彎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 rot="2024211">
            <a:off x="6973943" y="3455817"/>
            <a:ext cx="71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</a:rPr>
              <a:t>右</a:t>
            </a:r>
            <a:r>
              <a:rPr lang="zh-TW" altLang="en-US" dirty="0" smtClean="0">
                <a:solidFill>
                  <a:srgbClr val="0070C0"/>
                </a:solidFill>
              </a:rPr>
              <a:t>彎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05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政大業務\交通安全\交通宣導\送各單位參考教案\教育部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" y="0"/>
            <a:ext cx="4574604" cy="68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政大業務\交通安全\交通宣導\送各單位參考教案\文山一分局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5794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73048" y="4581128"/>
            <a:ext cx="78021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zh-TW" alt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依據</a:t>
            </a:r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zh-TW" alt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、文山一</a:t>
            </a:r>
            <a:r>
              <a:rPr lang="zh-TW" alt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分局來文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395536" y="2852936"/>
            <a:ext cx="4248472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4826893" y="3037706"/>
            <a:ext cx="4248472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9394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"/>
            <a:ext cx="9144000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</a:t>
            </a:r>
            <a:r>
              <a:rPr lang="zh-TW" altLang="en-US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校外前門交通危安</a:t>
            </a:r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9-1(</a:t>
            </a:r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道南橋全段</a:t>
            </a:r>
            <a:r>
              <a:rPr lang="en-US" altLang="zh-TW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4077072"/>
            <a:ext cx="9144000" cy="27809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因橋面狹窄且無路肩設計，機車常與汽車、公車爭道，易與通行車輛發生擦撞意外。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學生、車輛：車速放緩並依序通行，嚴禁超車、超速避免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意外。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42" name="Picture 2" descr="D:\政大業務\交通安全\交通宣導\送各單位參考教案\照片\道南橋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53998"/>
            <a:ext cx="4571999" cy="35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政大業務\交通安全\交通宣導\送各單位參考教案\照片\道南橋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53999"/>
            <a:ext cx="4599037" cy="35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爆炸 1 23"/>
          <p:cNvSpPr/>
          <p:nvPr/>
        </p:nvSpPr>
        <p:spPr>
          <a:xfrm>
            <a:off x="1535931" y="2310936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擦撞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爆炸 1 24"/>
          <p:cNvSpPr/>
          <p:nvPr/>
        </p:nvSpPr>
        <p:spPr>
          <a:xfrm>
            <a:off x="6660232" y="1124745"/>
            <a:ext cx="1008112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擦撞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181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"/>
            <a:ext cx="9144000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</a:t>
            </a:r>
            <a:r>
              <a:rPr lang="zh-TW" altLang="en-US" sz="3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校外前門交通危安</a:t>
            </a:r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9-2(</a:t>
            </a:r>
            <a:r>
              <a:rPr lang="zh-TW" altLang="en-US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道南橋西側</a:t>
            </a:r>
            <a:r>
              <a:rPr lang="en-US" altLang="zh-TW" sz="30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0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077072"/>
            <a:ext cx="9144000" cy="27809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因橋面西側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靠木新路一段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狹窄且無路肩設計，人員常行走於橋面與車輛爭道，易與通行車輛發生車禍意外。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：至西側時走兩側階梯，不可行走於車道避免意外。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車輛：往政大方向行駛時注意有無行人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夜間特需小心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266" name="Picture 2" descr="D:\政大業務\交通安全\交通宣導\送各單位參考教案\照片\道南橋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8987"/>
            <a:ext cx="4572000" cy="35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向上箭號 9"/>
          <p:cNvSpPr/>
          <p:nvPr/>
        </p:nvSpPr>
        <p:spPr>
          <a:xfrm rot="1930812">
            <a:off x="209327" y="2607365"/>
            <a:ext cx="504056" cy="11946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行人方向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向上箭號 12"/>
          <p:cNvSpPr/>
          <p:nvPr/>
        </p:nvSpPr>
        <p:spPr>
          <a:xfrm rot="18718481">
            <a:off x="3852500" y="1906362"/>
            <a:ext cx="504056" cy="11946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行人方向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268" name="Picture 4" descr="D:\政大業務\交通安全\交通宣導\送各單位參考教案\照片\道南橋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53998"/>
            <a:ext cx="4570563" cy="35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向右箭號 10"/>
          <p:cNvSpPr/>
          <p:nvPr/>
        </p:nvSpPr>
        <p:spPr>
          <a:xfrm>
            <a:off x="5364088" y="1628801"/>
            <a:ext cx="1368152" cy="68673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階梯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5924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"/>
            <a:ext cx="9144000" cy="5386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</a:t>
            </a:r>
            <a:r>
              <a:rPr lang="zh-TW" altLang="en-US" sz="29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校外前門交通危安</a:t>
            </a:r>
            <a:r>
              <a:rPr lang="zh-TW" altLang="en-US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10(</a:t>
            </a:r>
            <a:r>
              <a:rPr lang="zh-TW" altLang="en-US" sz="29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指南路</a:t>
            </a:r>
            <a:r>
              <a:rPr lang="en-US" altLang="zh-TW" sz="29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9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木新路口</a:t>
            </a:r>
            <a:r>
              <a:rPr lang="en-US" altLang="zh-TW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9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077072"/>
            <a:ext cx="9144000" cy="278092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該路段無兩段式左轉設計，常見機車於路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中間待轉，易遭後方來車追撞或擦撞。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：仍請靠右至指南路一段路口待轉，降低危險因素。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車輛：行駛時放緩速度，並注意道路中間可能有待轉車輛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290" name="Picture 2" descr="D:\政大業務\交通安全\交通宣導\送各單位參考教案\照片\IMG_74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38610"/>
            <a:ext cx="4571999" cy="35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橢圓 10"/>
          <p:cNvSpPr/>
          <p:nvPr/>
        </p:nvSpPr>
        <p:spPr>
          <a:xfrm>
            <a:off x="2195736" y="2132857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圖說文字 11"/>
          <p:cNvSpPr/>
          <p:nvPr/>
        </p:nvSpPr>
        <p:spPr>
          <a:xfrm>
            <a:off x="1691680" y="1196753"/>
            <a:ext cx="1440160" cy="576064"/>
          </a:xfrm>
          <a:prstGeom prst="wedgeRectCallout">
            <a:avLst>
              <a:gd name="adj1" fmla="val 15176"/>
              <a:gd name="adj2" fmla="val 988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無待轉設計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Picture 2" descr="D:\政大業務\交通安全\交通宣導\送各單位參考教案\照片\IMG_74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2" y="541661"/>
            <a:ext cx="4571999" cy="35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向左箭號 12"/>
          <p:cNvSpPr/>
          <p:nvPr/>
        </p:nvSpPr>
        <p:spPr>
          <a:xfrm rot="1181502">
            <a:off x="7235575" y="2442017"/>
            <a:ext cx="1296144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通行車輛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爆炸 1 17"/>
          <p:cNvSpPr/>
          <p:nvPr/>
        </p:nvSpPr>
        <p:spPr>
          <a:xfrm>
            <a:off x="6552219" y="1934386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擦撞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292" name="Picture 4" descr="D:\政大業務\交通安全\交通宣導\送各單位參考教案\照片\機車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2411">
            <a:off x="6116723" y="1694353"/>
            <a:ext cx="432048" cy="8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571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國立政治大學校校外後門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危安點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314" name="Picture 2" descr="D:\政大業務\交通安全\交通宣導\送各單位參考教案\後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8510"/>
            <a:ext cx="9144000" cy="61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2987824" y="5510639"/>
            <a:ext cx="6165701" cy="134250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校外後門易肇事地點：★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後山停車場出口。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自強宿舍停車場左轉方向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老泉街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45</a:t>
            </a:r>
            <a:r>
              <a:rPr lang="zh-TW" altLang="en-US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巷</a:t>
            </a:r>
            <a:r>
              <a:rPr lang="en-US" altLang="zh-TW" sz="2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3" name="五角星形 12"/>
          <p:cNvSpPr/>
          <p:nvPr/>
        </p:nvSpPr>
        <p:spPr>
          <a:xfrm>
            <a:off x="4788024" y="3212976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五角星形 13"/>
          <p:cNvSpPr/>
          <p:nvPr/>
        </p:nvSpPr>
        <p:spPr>
          <a:xfrm>
            <a:off x="5940152" y="3260205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9045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1"/>
            <a:ext cx="9144000" cy="5386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國立政治大學校外後門</a:t>
            </a:r>
            <a:r>
              <a:rPr lang="zh-TW" altLang="en-US" sz="29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交通危安</a:t>
            </a:r>
            <a:r>
              <a:rPr lang="zh-TW" altLang="en-US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1(</a:t>
            </a:r>
            <a:r>
              <a:rPr lang="zh-TW" altLang="en-US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後山停車場出口</a:t>
            </a:r>
            <a:r>
              <a:rPr lang="en-US" altLang="zh-TW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9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338" name="Picture 2" descr="D:\政大業務\交通安全\交通宣導\送各單位參考教案\照片\IMG_73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548680"/>
            <a:ext cx="457200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政大業務\交通安全\交通宣導\送各單位參考教案\照片\IMG_739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48681"/>
            <a:ext cx="4572000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3861048"/>
            <a:ext cx="9144000" cy="29969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停車場出口已提醒減速慢行，唯學生常因趕時間且離場路段為下坡速度增加，右轉如遇天雨時易因地滑失控自摔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：儘量減速慢行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特需注意天雨時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，降低危險因素。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車輛：天雨時行經該路段需注意機車行車狀況，避免二度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傷害。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右彎箭號 12"/>
          <p:cNvSpPr/>
          <p:nvPr/>
        </p:nvSpPr>
        <p:spPr>
          <a:xfrm>
            <a:off x="6858000" y="1772817"/>
            <a:ext cx="1458416" cy="1872208"/>
          </a:xfrm>
          <a:prstGeom prst="ben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899598" y="2007890"/>
            <a:ext cx="461665" cy="175676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雨右轉需注意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爆炸 1 16"/>
          <p:cNvSpPr/>
          <p:nvPr/>
        </p:nvSpPr>
        <p:spPr>
          <a:xfrm>
            <a:off x="7587208" y="2061477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滑倒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8301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0" y="1"/>
            <a:ext cx="9144000" cy="5386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國立政治大學校外後門</a:t>
            </a:r>
            <a:r>
              <a:rPr lang="zh-TW" altLang="en-US" sz="29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交通危安</a:t>
            </a:r>
            <a:r>
              <a:rPr lang="zh-TW" altLang="en-US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en-US" altLang="zh-TW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2(</a:t>
            </a:r>
            <a:r>
              <a:rPr lang="zh-TW" altLang="en-US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自強宿舍停車場</a:t>
            </a:r>
            <a:r>
              <a:rPr lang="en-US" altLang="zh-TW" sz="29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9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3861048"/>
            <a:ext cx="9144000" cy="29969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出口左方為老泉街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巷道路且無燈號管制，學生騎機車左轉如未注意天候或來車狀況，易發生車禍或自摔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天雨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機車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：儘量減速慢行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特需注意天雨時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，並注意來車狀況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車輛：行經該路段需緩速並注意機車狀況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天雨時特需注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意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避免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二度傷害。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362" name="Picture 2" descr="D:\政大業務\交通安全\交通宣導\送各單位參考教案\照片\IMG_739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48135"/>
            <a:ext cx="4572000" cy="332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政大業務\交通安全\交通宣導\送各單位參考教案\照片\IMG_73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2" y="548135"/>
            <a:ext cx="4571999" cy="332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上彎箭號 15"/>
          <p:cNvSpPr/>
          <p:nvPr/>
        </p:nvSpPr>
        <p:spPr>
          <a:xfrm rot="15558379">
            <a:off x="400259" y="1609071"/>
            <a:ext cx="2010200" cy="1412812"/>
          </a:xfrm>
          <a:prstGeom prst="bent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 rot="20985027">
            <a:off x="1769745" y="1745531"/>
            <a:ext cx="461665" cy="17281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外出左轉車輛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爆炸 1 22"/>
          <p:cNvSpPr/>
          <p:nvPr/>
        </p:nvSpPr>
        <p:spPr>
          <a:xfrm>
            <a:off x="5697771" y="1945336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爆炸 1 23"/>
          <p:cNvSpPr/>
          <p:nvPr/>
        </p:nvSpPr>
        <p:spPr>
          <a:xfrm>
            <a:off x="0" y="1108111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滑倒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上彎箭號 17"/>
          <p:cNvSpPr/>
          <p:nvPr/>
        </p:nvSpPr>
        <p:spPr>
          <a:xfrm>
            <a:off x="5273031" y="1628800"/>
            <a:ext cx="2448272" cy="1296144"/>
          </a:xfrm>
          <a:prstGeom prst="bent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0" name="向下箭號 19"/>
          <p:cNvSpPr/>
          <p:nvPr/>
        </p:nvSpPr>
        <p:spPr>
          <a:xfrm rot="940955">
            <a:off x="6462153" y="1151549"/>
            <a:ext cx="485800" cy="11938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來車方向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273029" y="257443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外出左轉車輛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3054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政大業務\交通安全\服務學習\104-2服務學習\大頭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085095" y="1844823"/>
            <a:ext cx="5066124" cy="5016758"/>
          </a:xfrm>
          <a:prstGeom prst="rect">
            <a:avLst/>
          </a:prstGeom>
          <a:solidFill>
            <a:schemeClr val="tx2">
              <a:lumMod val="60000"/>
              <a:lumOff val="40000"/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以上不過略舉大端，其他還有很多我們應該注意的地方，需要大家共同分享，也希望提醒本校教職員工生：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、行走於任何地方應確實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遵守號誌，並隨時注意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車輛狀況，保持「你看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得到我，我看得到你」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原則，以避免他人違規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對你我造成的傷害。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43609" y="-99392"/>
            <a:ext cx="203292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1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看</a:t>
            </a:r>
            <a:endParaRPr lang="zh-TW" altLang="en-US" sz="1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4796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政大業務\交通安全\交通宣導\送各單位參考教案\照片\2014091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82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-348" y="2348881"/>
            <a:ext cx="5616624" cy="4524315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二、交通安全沒有其他特殊技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巧，只有三個字：第一個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字是慢、第二個字也是慢、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第三個字還是慢，走路要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慢、騎車要慢、開車更要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慢。唯有慢才能確保安全，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而安全才是回家唯一的路，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勿因一時搶快而使親人終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身抱憾。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9553" y="-315416"/>
            <a:ext cx="203292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14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慢</a:t>
            </a:r>
            <a:endParaRPr lang="zh-TW" altLang="en-US" sz="1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8531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政大業務\交通安全\交通宣導\送各單位參考教案\照片\20130703161400-1119087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1" y="-1"/>
            <a:ext cx="9122595" cy="681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4312147"/>
            <a:ext cx="9144000" cy="2554545"/>
          </a:xfrm>
          <a:prstGeom prst="rect">
            <a:avLst/>
          </a:prstGeom>
          <a:solidFill>
            <a:srgbClr val="0070C0">
              <a:alpha val="77000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三、車輛於道路上應禮讓行人，同樣行人也應該尊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重汽車路權，不要以為行人最大，就肆無忌憚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任意穿越馬路，我們當然不怕遵守交通規則、</a:t>
            </a:r>
            <a:endParaRPr lang="en-US" altLang="zh-TW" sz="32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注意道路狀況的駕駛人，但如果遇到意外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你願意賭嗎？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 rot="21197611">
            <a:off x="1349201" y="139406"/>
            <a:ext cx="203292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endParaRPr lang="zh-TW" altLang="en-US" sz="1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5381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政大業務\交通安全\交通宣導\送各單位參考教案\照片\IMG_7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55"/>
            <a:ext cx="9144000" cy="68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25368" y="3349442"/>
            <a:ext cx="7879080" cy="1015663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6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校內外交通危安點分析</a:t>
            </a:r>
            <a:endParaRPr lang="zh-TW" altLang="en-US" sz="6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2596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政大業務\交通安全\交通宣導\送各單位參考教案\政大校內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3785"/>
            <a:ext cx="9144001" cy="62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0" y="1"/>
            <a:ext cx="91440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國立政治大學校內交通危安點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共五處</a:t>
            </a:r>
            <a:r>
              <a:rPr lang="en-US" altLang="zh-TW" sz="36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2" y="653786"/>
            <a:ext cx="3707905" cy="435939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校內易肇事地點：★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道藩樓與道藩樓。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119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離島教室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間道路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道藩樓側往山下方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向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道路。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體育館往渡賢橋頭。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行政大樓往風雩樓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側邊車道。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學校大門口。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五角星形 7"/>
          <p:cNvSpPr/>
          <p:nvPr/>
        </p:nvSpPr>
        <p:spPr>
          <a:xfrm>
            <a:off x="5344827" y="1681353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五角星形 9"/>
          <p:cNvSpPr/>
          <p:nvPr/>
        </p:nvSpPr>
        <p:spPr>
          <a:xfrm>
            <a:off x="5799100" y="2132856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五角星形 6"/>
          <p:cNvSpPr/>
          <p:nvPr/>
        </p:nvSpPr>
        <p:spPr>
          <a:xfrm>
            <a:off x="5148064" y="6309321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五角星形 8"/>
          <p:cNvSpPr/>
          <p:nvPr/>
        </p:nvSpPr>
        <p:spPr>
          <a:xfrm>
            <a:off x="5704867" y="3284984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五角星形 10"/>
          <p:cNvSpPr/>
          <p:nvPr/>
        </p:nvSpPr>
        <p:spPr>
          <a:xfrm>
            <a:off x="6660232" y="5157192"/>
            <a:ext cx="360040" cy="36004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sz="1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155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內交通危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安點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Picture 2" descr="D:\政大業務\交通安全\交通宣導\送各單位參考教案\DSC081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9" y="594301"/>
            <a:ext cx="4572001" cy="312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政大業務\交通安全\交通宣導\送各單位參考教案\DSC081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1515"/>
            <a:ext cx="4572000" cy="31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左-右雙向箭號 15"/>
          <p:cNvSpPr/>
          <p:nvPr/>
        </p:nvSpPr>
        <p:spPr>
          <a:xfrm rot="496285">
            <a:off x="6250674" y="2018929"/>
            <a:ext cx="1458416" cy="54006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通行學生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向右箭號 9"/>
          <p:cNvSpPr/>
          <p:nvPr/>
        </p:nvSpPr>
        <p:spPr>
          <a:xfrm rot="19652840">
            <a:off x="4636417" y="2568119"/>
            <a:ext cx="1438579" cy="50405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通行車輛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右彎箭號 4"/>
          <p:cNvSpPr/>
          <p:nvPr/>
        </p:nvSpPr>
        <p:spPr>
          <a:xfrm rot="19044517">
            <a:off x="5677141" y="2740124"/>
            <a:ext cx="955360" cy="1084740"/>
          </a:xfrm>
          <a:prstGeom prst="ben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 rot="19507428">
            <a:off x="5674069" y="3207805"/>
            <a:ext cx="461665" cy="7255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 rot="19236451">
            <a:off x="5589777" y="2870660"/>
            <a:ext cx="731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行通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717033"/>
            <a:ext cx="9144000" cy="31409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道藩樓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119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教室上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下課人員通行與道藩樓間道路，常因未注意通行車輛，逕行穿越道路導致危險狀況。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：通行前先觀察兩側道路是否有車輛通過，避免忽然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衝出肇生意外。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：通行該路段請緩速或停下，確認無人後再通過。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向上箭號 12"/>
          <p:cNvSpPr/>
          <p:nvPr/>
        </p:nvSpPr>
        <p:spPr>
          <a:xfrm>
            <a:off x="1979712" y="2492896"/>
            <a:ext cx="648072" cy="1186037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通行車輛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左-右雙向箭號 3"/>
          <p:cNvSpPr/>
          <p:nvPr/>
        </p:nvSpPr>
        <p:spPr>
          <a:xfrm>
            <a:off x="1529408" y="2060848"/>
            <a:ext cx="1458416" cy="54006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通行學生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爆炸 1 18"/>
          <p:cNvSpPr/>
          <p:nvPr/>
        </p:nvSpPr>
        <p:spPr>
          <a:xfrm>
            <a:off x="2238028" y="2307973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爆炸 1 17"/>
          <p:cNvSpPr/>
          <p:nvPr/>
        </p:nvSpPr>
        <p:spPr>
          <a:xfrm>
            <a:off x="5743735" y="2165284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0950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政大業務\交通安全\交通宣導\送各單位參考教案\照片\IMG_73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595169"/>
            <a:ext cx="4572001" cy="313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政大業務\交通安全\交通宣導\送各單位參考教案\照片\IMG_738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598616"/>
            <a:ext cx="4571999" cy="311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內交通危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安點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717033"/>
            <a:ext cx="9144000" cy="31409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下山車輛無法通視右側行人，在車速過快狀況下，右彎時忽遇行人走在車道上或車道邊，閃避不及造成車禍。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：儘量靠側邊行走，避免走在車道上或車道線邊緣。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：遵守校內限速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(20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公里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，避免反應不及。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爆炸 1 7"/>
          <p:cNvSpPr/>
          <p:nvPr/>
        </p:nvSpPr>
        <p:spPr>
          <a:xfrm>
            <a:off x="5640097" y="1744807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向上箭號 8"/>
          <p:cNvSpPr/>
          <p:nvPr/>
        </p:nvSpPr>
        <p:spPr>
          <a:xfrm rot="1489782">
            <a:off x="1544917" y="2170682"/>
            <a:ext cx="864096" cy="1548969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下山車輛</a:t>
            </a:r>
            <a:endParaRPr lang="zh-TW" altLang="en-US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弧形箭號 (下彎) 16"/>
          <p:cNvSpPr/>
          <p:nvPr/>
        </p:nvSpPr>
        <p:spPr>
          <a:xfrm rot="3307353">
            <a:off x="6177145" y="1446039"/>
            <a:ext cx="744963" cy="487555"/>
          </a:xfrm>
          <a:prstGeom prst="curved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40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政大業務\交通安全\交通宣導\送各單位參考教案\照片\IMG_7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3516"/>
            <a:ext cx="4644008" cy="313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政大業務\交通安全\交通宣導\送各單位參考教案\照片\IMG_74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9" y="583934"/>
            <a:ext cx="4499992" cy="313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國立政治大學校內交通危安點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3717033"/>
            <a:ext cx="9144000" cy="31409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因渡賢橋頭為兩端道路最高點，易造成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體育館往渡賢橋頭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環山一路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與山下往藝文中心方向之兩端車輛或行人無法通視，上坡時加踩油門突然發現人車，閃避不及造成車禍。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：儘量靠左邊行走，避免人車意外。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：通過路口前應緩速或停下，確認安全後再行駛。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爆炸 1 6"/>
          <p:cNvSpPr/>
          <p:nvPr/>
        </p:nvSpPr>
        <p:spPr>
          <a:xfrm>
            <a:off x="1494955" y="1704825"/>
            <a:ext cx="1224136" cy="83166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撞擊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向上箭號 2"/>
          <p:cNvSpPr/>
          <p:nvPr/>
        </p:nvSpPr>
        <p:spPr>
          <a:xfrm rot="1489782">
            <a:off x="1055181" y="2122516"/>
            <a:ext cx="864096" cy="1548969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往山上車輛</a:t>
            </a:r>
            <a:endParaRPr lang="zh-TW" altLang="en-US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71800" y="1484784"/>
            <a:ext cx="1152128" cy="4878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體育館</a:t>
            </a:r>
            <a:endParaRPr lang="en-US" altLang="zh-TW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dist"/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離場車輛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弧形箭號 (上彎) 5"/>
          <p:cNvSpPr/>
          <p:nvPr/>
        </p:nvSpPr>
        <p:spPr>
          <a:xfrm rot="10800000">
            <a:off x="2376984" y="1251498"/>
            <a:ext cx="1780355" cy="665335"/>
          </a:xfrm>
          <a:prstGeom prst="curvedUp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1"/>
              </a:solidFill>
            </a:endParaRPr>
          </a:p>
        </p:txBody>
      </p:sp>
      <p:sp>
        <p:nvSpPr>
          <p:cNvPr id="15" name="向上箭號 14"/>
          <p:cNvSpPr/>
          <p:nvPr/>
        </p:nvSpPr>
        <p:spPr>
          <a:xfrm>
            <a:off x="5724128" y="1412776"/>
            <a:ext cx="1656184" cy="216024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142810" y="1844824"/>
            <a:ext cx="461665" cy="17281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上坡時無法確認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493653" y="1844824"/>
            <a:ext cx="461665" cy="17281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對向上山車狀況</a:t>
            </a:r>
            <a:endParaRPr lang="zh-TW" altLang="en-US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2585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內交通危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安點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(4)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717033"/>
            <a:ext cx="9144000" cy="31409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行政大樓因施工裝設之安全圍籬，無法先期發現占用車道人員，且車道狹窄無法容納人車併行，易肇生意外。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：請行走於行人徒步區，人車分道確保安全。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：行車至此處應緩速，確認車道無人後再通過。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8" name="Picture 4" descr="F:\DCIM\103MSDCF\DSC08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963"/>
            <a:ext cx="4572000" cy="312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CIM\103MSDCF\DSC08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8963"/>
            <a:ext cx="4601716" cy="312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直線圖說文字 1 9"/>
          <p:cNvSpPr/>
          <p:nvPr/>
        </p:nvSpPr>
        <p:spPr>
          <a:xfrm>
            <a:off x="755576" y="2492896"/>
            <a:ext cx="1152128" cy="360040"/>
          </a:xfrm>
          <a:prstGeom prst="borderCallout1">
            <a:avLst>
              <a:gd name="adj1" fmla="val -1092"/>
              <a:gd name="adj2" fmla="val 2249"/>
              <a:gd name="adj3" fmla="val -146762"/>
              <a:gd name="adj4" fmla="val 6071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車道狹窄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上-下雙向箭號 10"/>
          <p:cNvSpPr/>
          <p:nvPr/>
        </p:nvSpPr>
        <p:spPr>
          <a:xfrm rot="21243130">
            <a:off x="7171905" y="1772420"/>
            <a:ext cx="576064" cy="151517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行人徒步區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向上箭號 12"/>
          <p:cNvSpPr/>
          <p:nvPr/>
        </p:nvSpPr>
        <p:spPr>
          <a:xfrm rot="2371209">
            <a:off x="5857105" y="2127160"/>
            <a:ext cx="532267" cy="1276002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車輛通行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3967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政大業務\交通安全\交通宣導\送各單位參考教案\照片\IMG_73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9870"/>
            <a:ext cx="4572000" cy="31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國立政治大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內交通危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安點</a:t>
            </a:r>
            <a:r>
              <a:rPr lang="en-US" altLang="zh-TW" sz="32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(5)</a:t>
            </a:r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3717033"/>
            <a:ext cx="9144000" cy="31409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肇因分析：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校門口為車輛進出頻繁區域，人員常無視駐警隊標示，任意穿越馬路，致使進出車輛經常緊急煞車，容易發生危險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注意事項：</a:t>
            </a:r>
            <a:endParaRPr lang="en-US" altLang="zh-TW" sz="2800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：請行走於行人徒步區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黃線右側</a:t>
            </a:r>
            <a:r>
              <a:rPr lang="en-US" altLang="zh-TW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，確保安全。</a:t>
            </a:r>
            <a:endParaRPr lang="en-US" altLang="zh-TW" sz="28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車輛</a:t>
            </a:r>
            <a:r>
              <a:rPr lang="zh-TW" altLang="en-US" sz="28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：通過門口時應緩速或停下，確認車道無人後再行駛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向上箭號 8"/>
          <p:cNvSpPr/>
          <p:nvPr/>
        </p:nvSpPr>
        <p:spPr>
          <a:xfrm rot="1489782">
            <a:off x="1108534" y="1819711"/>
            <a:ext cx="760037" cy="1901052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行人禁止穿越</a:t>
            </a:r>
            <a:endParaRPr lang="zh-TW" altLang="en-US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4572002" y="589870"/>
            <a:ext cx="4580708" cy="3127163"/>
            <a:chOff x="4572001" y="589869"/>
            <a:chExt cx="4580708" cy="3127163"/>
          </a:xfrm>
        </p:grpSpPr>
        <p:pic>
          <p:nvPicPr>
            <p:cNvPr id="2051" name="Picture 3" descr="D:\政大業務\交通安全\交通宣導\送各單位參考教案\照片\IMG_7348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1" y="589869"/>
              <a:ext cx="4580708" cy="312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7518390" y="1088364"/>
              <a:ext cx="45719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橢圓 16"/>
          <p:cNvSpPr/>
          <p:nvPr/>
        </p:nvSpPr>
        <p:spPr>
          <a:xfrm>
            <a:off x="7380312" y="980729"/>
            <a:ext cx="288032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" name="直線接點 2"/>
          <p:cNvCxnSpPr/>
          <p:nvPr/>
        </p:nvCxnSpPr>
        <p:spPr>
          <a:xfrm>
            <a:off x="8676456" y="1628800"/>
            <a:ext cx="467544" cy="360041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3616846" y="1698490"/>
            <a:ext cx="936104" cy="45496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774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</TotalTime>
  <Words>2178</Words>
  <Application>Microsoft Office PowerPoint</Application>
  <PresentationFormat>如螢幕大小 (4:3)</PresentationFormat>
  <Paragraphs>251</Paragraphs>
  <Slides>28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83</cp:revision>
  <cp:lastPrinted>2016-06-30T11:09:05Z</cp:lastPrinted>
  <dcterms:created xsi:type="dcterms:W3CDTF">2016-06-13T03:53:56Z</dcterms:created>
  <dcterms:modified xsi:type="dcterms:W3CDTF">2016-10-03T05:31:07Z</dcterms:modified>
</cp:coreProperties>
</file>